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7" r:id="rId4"/>
  </p:sldMasterIdLst>
  <p:notesMasterIdLst>
    <p:notesMasterId r:id="rId13"/>
  </p:notesMasterIdLst>
  <p:handoutMasterIdLst>
    <p:handoutMasterId r:id="rId14"/>
  </p:handoutMasterIdLst>
  <p:sldIdLst>
    <p:sldId id="385" r:id="rId5"/>
    <p:sldId id="428" r:id="rId6"/>
    <p:sldId id="425" r:id="rId7"/>
    <p:sldId id="426" r:id="rId8"/>
    <p:sldId id="429" r:id="rId9"/>
    <p:sldId id="430" r:id="rId10"/>
    <p:sldId id="431" r:id="rId11"/>
    <p:sldId id="432" r:id="rId12"/>
  </p:sldIdLst>
  <p:sldSz cx="9144000" cy="6858000" type="screen4x3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160B6B"/>
    <a:srgbClr val="F28B13"/>
    <a:srgbClr val="FFFFCC"/>
    <a:srgbClr val="EC1C2B"/>
    <a:srgbClr val="D50018"/>
    <a:srgbClr val="CCFF66"/>
    <a:srgbClr val="FFFF66"/>
    <a:srgbClr val="E6D3EB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83088" autoAdjust="0"/>
  </p:normalViewPr>
  <p:slideViewPr>
    <p:cSldViewPr>
      <p:cViewPr>
        <p:scale>
          <a:sx n="85" d="100"/>
          <a:sy n="85" d="100"/>
        </p:scale>
        <p:origin x="1406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2668" y="5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383" cy="471348"/>
          </a:xfrm>
          <a:prstGeom prst="rect">
            <a:avLst/>
          </a:prstGeom>
        </p:spPr>
        <p:txBody>
          <a:bodyPr vert="horz" lIns="92450" tIns="46225" rIns="92450" bIns="4622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486" y="0"/>
            <a:ext cx="3078383" cy="471348"/>
          </a:xfrm>
          <a:prstGeom prst="rect">
            <a:avLst/>
          </a:prstGeom>
        </p:spPr>
        <p:txBody>
          <a:bodyPr vert="horz" lIns="92450" tIns="46225" rIns="92450" bIns="46225" rtlCol="0"/>
          <a:lstStyle>
            <a:lvl1pPr algn="r">
              <a:defRPr sz="1200"/>
            </a:lvl1pPr>
          </a:lstStyle>
          <a:p>
            <a:fld id="{C1CC507E-6B0F-4D95-A7EE-22B91501996C}" type="datetimeFigureOut">
              <a:rPr lang="en-US" smtClean="0"/>
              <a:t>2/9/2020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917128"/>
            <a:ext cx="3078383" cy="471348"/>
          </a:xfrm>
          <a:prstGeom prst="rect">
            <a:avLst/>
          </a:prstGeom>
        </p:spPr>
        <p:txBody>
          <a:bodyPr vert="horz" lIns="92450" tIns="46225" rIns="92450" bIns="4622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486" y="8917128"/>
            <a:ext cx="3078383" cy="471348"/>
          </a:xfrm>
          <a:prstGeom prst="rect">
            <a:avLst/>
          </a:prstGeom>
        </p:spPr>
        <p:txBody>
          <a:bodyPr vert="horz" lIns="92450" tIns="46225" rIns="92450" bIns="46225" rtlCol="0" anchor="b"/>
          <a:lstStyle>
            <a:lvl1pPr algn="r">
              <a:defRPr sz="1200"/>
            </a:lvl1pPr>
          </a:lstStyle>
          <a:p>
            <a:fld id="{DD3D24A9-0BD4-4172-B390-930FDD217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8029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07" tIns="47104" rIns="94207" bIns="4710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39" cy="469424"/>
          </a:xfrm>
          <a:prstGeom prst="rect">
            <a:avLst/>
          </a:prstGeom>
        </p:spPr>
        <p:txBody>
          <a:bodyPr vert="horz" lIns="94207" tIns="47104" rIns="94207" bIns="47104" rtlCol="0"/>
          <a:lstStyle>
            <a:lvl1pPr algn="r">
              <a:defRPr sz="1200"/>
            </a:lvl1pPr>
          </a:lstStyle>
          <a:p>
            <a:fld id="{89A2B7EA-CCC0-424C-98CD-EEB288349B67}" type="datetimeFigureOut">
              <a:rPr lang="en-US" smtClean="0"/>
              <a:t>2/9/2020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3263"/>
            <a:ext cx="4692650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07" tIns="47104" rIns="94207" bIns="4710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07" tIns="47104" rIns="94207" bIns="4710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07" tIns="47104" rIns="94207" bIns="4710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8917422"/>
            <a:ext cx="3077739" cy="469424"/>
          </a:xfrm>
          <a:prstGeom prst="rect">
            <a:avLst/>
          </a:prstGeom>
        </p:spPr>
        <p:txBody>
          <a:bodyPr vert="horz" lIns="94207" tIns="47104" rIns="94207" bIns="47104" rtlCol="0" anchor="b"/>
          <a:lstStyle>
            <a:lvl1pPr algn="r">
              <a:defRPr sz="1200"/>
            </a:lvl1pPr>
          </a:lstStyle>
          <a:p>
            <a:fld id="{32F9FE1C-35A9-4722-AA28-BFBCA6D6CC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270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9FE1C-35A9-4722-AA28-BFBCA6D6CC5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7024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DEA2C8-64D6-4D12-BD51-F0DCAE0E837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5374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DEA2C8-64D6-4D12-BD51-F0DCAE0E837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5395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DEA2C8-64D6-4D12-BD51-F0DCAE0E837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95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DEA2C8-64D6-4D12-BD51-F0DCAE0E837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341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DEA2C8-64D6-4D12-BD51-F0DCAE0E837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8172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DEA2C8-64D6-4D12-BD51-F0DCAE0E837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7312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DEA2C8-64D6-4D12-BD51-F0DCAE0E837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615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2206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064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1619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6787" y="1306448"/>
            <a:ext cx="7308164" cy="1959883"/>
          </a:xfr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lvl1pPr algn="l" rtl="0" eaLnBrk="1" fontAlgn="base" hangingPunct="1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defRPr lang="en-US" sz="4800" dirty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6787" y="3657600"/>
            <a:ext cx="6400800" cy="9144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rIns="91440" bIns="45720">
            <a:normAutofit/>
          </a:bodyPr>
          <a:lstStyle>
            <a:lvl1pPr marL="0" indent="0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 lang="en-US" sz="1600" b="1" baseline="0" dirty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5"/>
          </p:nvPr>
        </p:nvSpPr>
        <p:spPr>
          <a:xfrm>
            <a:off x="546787" y="5275171"/>
            <a:ext cx="2819400" cy="762000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bg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23428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ic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ChangeArrowheads="1"/>
          </p:cNvSpPr>
          <p:nvPr userDrawn="1"/>
        </p:nvSpPr>
        <p:spPr bwMode="gray">
          <a:xfrm>
            <a:off x="392113" y="1154113"/>
            <a:ext cx="4014787" cy="51355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fontAlgn="base">
              <a:lnSpc>
                <a:spcPct val="106000"/>
              </a:lnSpc>
              <a:spcBef>
                <a:spcPct val="80000"/>
              </a:spcBef>
              <a:spcAft>
                <a:spcPct val="0"/>
              </a:spcAft>
              <a:buClr>
                <a:srgbClr val="000000"/>
              </a:buClr>
              <a:buSzPct val="80000"/>
              <a:buFont typeface="Wingdings" pitchFamily="2" charset="2"/>
              <a:buNone/>
              <a:defRPr/>
            </a:pPr>
            <a:endParaRPr lang="en-US" sz="1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393192" y="1152144"/>
            <a:ext cx="4014216" cy="5138928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None/>
              <a:defRPr/>
            </a:lvl1pPr>
            <a:lvl2pPr>
              <a:defRPr/>
            </a:lvl2pPr>
            <a:lvl3pPr>
              <a:buNone/>
              <a:defRPr/>
            </a:lvl3pPr>
            <a:lvl4pPr>
              <a:defRPr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4736592" y="1152144"/>
            <a:ext cx="4014216" cy="5138928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393192" y="256032"/>
            <a:ext cx="8348472" cy="521208"/>
          </a:xfrm>
          <a:prstGeom prst="rect">
            <a:avLst/>
          </a:prstGeom>
          <a:solidFill>
            <a:srgbClr val="FFFFFF"/>
          </a:solidFill>
        </p:spPr>
        <p:txBody>
          <a:bodyPr anchor="b"/>
          <a:lstStyle>
            <a:lvl1pPr>
              <a:buNone/>
              <a:defRPr sz="16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859022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3525"/>
            <a:ext cx="8255000" cy="548640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81000" y="763524"/>
            <a:ext cx="8255000" cy="434340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70859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3525"/>
            <a:ext cx="8255000" cy="548640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81000" y="763524"/>
            <a:ext cx="8255000" cy="4343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381000" y="1346200"/>
            <a:ext cx="8255000" cy="5029200"/>
          </a:xfrm>
          <a:prstGeom prst="rect">
            <a:avLst/>
          </a:prstGeom>
        </p:spPr>
        <p:txBody>
          <a:bodyPr/>
          <a:lstStyle>
            <a:lvl1pPr marL="274320" indent="-274320">
              <a:defRPr sz="1050"/>
            </a:lvl1pPr>
            <a:lvl2pPr marL="640080" indent="-274320"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922738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263525"/>
            <a:ext cx="8255000" cy="548640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81000" y="763524"/>
            <a:ext cx="8255000" cy="4343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885458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rt Ope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 userDrawn="1"/>
        </p:nvSpPr>
        <p:spPr bwMode="gray">
          <a:xfrm>
            <a:off x="1741488" y="2365375"/>
            <a:ext cx="5634037" cy="24876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lIns="0" tIns="73152" rIns="0" bIns="73152"/>
          <a:lstStyle/>
          <a:p>
            <a:pPr fontAlgn="base">
              <a:lnSpc>
                <a:spcPct val="106000"/>
              </a:lnSpc>
              <a:spcBef>
                <a:spcPct val="80000"/>
              </a:spcBef>
              <a:spcAft>
                <a:spcPct val="0"/>
              </a:spcAft>
              <a:buClr>
                <a:srgbClr val="000000"/>
              </a:buClr>
              <a:buSzPct val="80000"/>
              <a:buFont typeface="Wingdings" pitchFamily="2" charset="2"/>
              <a:buNone/>
              <a:defRPr/>
            </a:pPr>
            <a:endParaRPr lang="en-US" sz="11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gray">
          <a:xfrm>
            <a:off x="2478088" y="2136775"/>
            <a:ext cx="4167187" cy="228600"/>
          </a:xfrm>
          <a:prstGeom prst="rect">
            <a:avLst/>
          </a:prstGeom>
          <a:solidFill>
            <a:schemeClr val="bg1"/>
          </a:solidFill>
          <a:ln w="12700" cap="rnd" algn="ctr">
            <a:noFill/>
            <a:miter lim="800000"/>
            <a:headEnd/>
            <a:tailEnd/>
          </a:ln>
        </p:spPr>
        <p:txBody>
          <a:bodyPr wrap="none" lIns="72000" tIns="0" rIns="72000" bIns="0" anchor="b" anchorCtr="1"/>
          <a:lstStyle/>
          <a:p>
            <a:pPr algn="ctr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1400" b="1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2415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Quote Page"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49" y="2272090"/>
            <a:ext cx="8248651" cy="2313820"/>
          </a:xfrm>
          <a:prstGeom prst="rect">
            <a:avLst/>
          </a:prstGeom>
        </p:spPr>
        <p:txBody>
          <a:bodyPr rIns="91440" bIns="45720" rtlCol="0" anchor="ctr">
            <a:normAutofit/>
          </a:bodyPr>
          <a:lstStyle>
            <a:lvl1pPr marL="227008" indent="-227008" algn="l" defTabSz="914377" rtl="0" eaLnBrk="1" latinLnBrk="0" hangingPunct="1">
              <a:spcBef>
                <a:spcPct val="20000"/>
              </a:spcBef>
              <a:buFont typeface="Wingdings" pitchFamily="2" charset="2"/>
              <a:buNone/>
              <a:defRPr lang="en-US" sz="48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5436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ne Content with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457399" y="869767"/>
            <a:ext cx="8686601" cy="54054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750">
                <a:solidFill>
                  <a:srgbClr val="7F7F7F"/>
                </a:solidFill>
                <a:latin typeface="+mj-lt"/>
              </a:defRPr>
            </a:lvl1pPr>
            <a:lvl2pPr>
              <a:defRPr>
                <a:solidFill>
                  <a:srgbClr val="7F7F7F"/>
                </a:solidFill>
                <a:latin typeface="+mj-lt"/>
              </a:defRPr>
            </a:lvl2pPr>
            <a:lvl3pPr>
              <a:defRPr>
                <a:solidFill>
                  <a:srgbClr val="7F7F7F"/>
                </a:solidFill>
                <a:latin typeface="+mj-lt"/>
              </a:defRPr>
            </a:lvl3pPr>
            <a:lvl4pPr>
              <a:defRPr>
                <a:solidFill>
                  <a:srgbClr val="7F7F7F"/>
                </a:solidFill>
                <a:latin typeface="+mj-lt"/>
              </a:defRPr>
            </a:lvl4pPr>
            <a:lvl5pPr>
              <a:defRPr>
                <a:solidFill>
                  <a:srgbClr val="7F7F7F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375">
                <a:solidFill>
                  <a:srgbClr val="000000"/>
                </a:solidFill>
              </a:defRPr>
            </a:lvl1pPr>
            <a:lvl2pPr>
              <a:defRPr sz="1375">
                <a:solidFill>
                  <a:srgbClr val="000000"/>
                </a:solidFill>
              </a:defRPr>
            </a:lvl2pPr>
            <a:lvl3pPr>
              <a:defRPr sz="1375">
                <a:solidFill>
                  <a:srgbClr val="000000"/>
                </a:solidFill>
              </a:defRPr>
            </a:lvl3pPr>
            <a:lvl4pPr>
              <a:defRPr sz="1375">
                <a:solidFill>
                  <a:srgbClr val="000000"/>
                </a:solidFill>
              </a:defRPr>
            </a:lvl4pPr>
            <a:lvl5pPr>
              <a:defRPr sz="1375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01638" y="514350"/>
            <a:ext cx="8345487" cy="2587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73138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28D29-1ECB-41DF-951B-2A23F95AD026}" type="datetimeFigureOut">
              <a:rPr lang="en-US" dirty="0"/>
              <a:t>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  </a:t>
            </a:r>
            <a:fld id="{47333891-D5E7-4C7B-BF1D-E855E53CB5A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992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688" y="320675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34975" y="776289"/>
            <a:ext cx="8255000" cy="4343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30887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688" y="320675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34975" y="776289"/>
            <a:ext cx="8255000" cy="4343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4640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5076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879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430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909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266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937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515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7697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8" r:id="rId1"/>
    <p:sldLayoutId id="2147483869" r:id="rId2"/>
    <p:sldLayoutId id="2147483870" r:id="rId3"/>
    <p:sldLayoutId id="2147483871" r:id="rId4"/>
    <p:sldLayoutId id="2147483872" r:id="rId5"/>
    <p:sldLayoutId id="2147483873" r:id="rId6"/>
    <p:sldLayoutId id="2147483874" r:id="rId7"/>
    <p:sldLayoutId id="2147483875" r:id="rId8"/>
    <p:sldLayoutId id="2147483876" r:id="rId9"/>
    <p:sldLayoutId id="2147483877" r:id="rId10"/>
    <p:sldLayoutId id="2147483878" r:id="rId11"/>
    <p:sldLayoutId id="2147483879" r:id="rId12"/>
    <p:sldLayoutId id="2147483880" r:id="rId13"/>
    <p:sldLayoutId id="2147483866" r:id="rId14"/>
    <p:sldLayoutId id="2147483823" r:id="rId15"/>
    <p:sldLayoutId id="2147483824" r:id="rId16"/>
    <p:sldLayoutId id="2147483825" r:id="rId17"/>
    <p:sldLayoutId id="2147483826" r:id="rId18"/>
    <p:sldLayoutId id="2147483827" r:id="rId19"/>
    <p:sldLayoutId id="2147483831" r:id="rId20"/>
    <p:sldLayoutId id="2147483832" r:id="rId2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adfast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b="1" dirty="0">
                <a:solidFill>
                  <a:schemeClr val="tx1"/>
                </a:solidFill>
              </a:rPr>
              <a:t>Steadfast, Standing Firm Against Youth Homelessness</a:t>
            </a:r>
            <a:endParaRPr lang="en-US" sz="1100" b="1" dirty="0">
              <a:solidFill>
                <a:schemeClr val="tx1"/>
              </a:solidFill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16C5B28-D095-4F47-B9DA-7DF738D80B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3266331"/>
            <a:ext cx="2590800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903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26111" y="108466"/>
            <a:ext cx="8589264" cy="3810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Unaccompanied Youth</a:t>
            </a:r>
            <a:endParaRPr lang="en-US" sz="2400" dirty="0">
              <a:solidFill>
                <a:schemeClr val="accent1">
                  <a:lumMod val="50000"/>
                </a:schemeClr>
              </a:solidFill>
              <a:latin typeface="+mn-lt"/>
              <a:ea typeface="+mj-ea"/>
              <a:cs typeface="+mj-cs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179458"/>
              </p:ext>
            </p:extLst>
          </p:nvPr>
        </p:nvGraphicFramePr>
        <p:xfrm>
          <a:off x="167196" y="489466"/>
          <a:ext cx="8686800" cy="55870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16"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7131">
                <a:tc gridSpan="2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marL="27432" marR="27432" marT="27432" marB="27432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64540">
                <a:tc gridSpan="2"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“Unaccompanied homeless youth” is defined as youth between the ages of 15-21 who are not living with legal guardians and are not in the care of the state.  They are on their own, couch-surfing, doubling up, or otherwise sleeping in unsafe circumstances. They may or may not be attending school.</a:t>
                      </a: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 is very hard to locate and identify the true population of homeless youth for several reasons: youth avoid identification, not all counties participated in the Youth Reach survey and the majority of interviews were conducted with youth who were in school. 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Statistics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YouthReachMD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estimates approximately 3,000 unaccompanied homeless youth aged 16-25 in Maryland (2018)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Youth Reach and many local organizations feel that this number is understated. 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U.S. Department of Education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stated that 18,000 youth in Pre-K – 12 were homeless at some point in the school year.  (April 2019)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According to Youth Reach MD, an estimated 145 of those youth were in Frederick County.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Frederick County 2018 Public Schools Population Estimates</a:t>
                      </a:r>
                      <a:r>
                        <a:rPr lang="en-US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1200150" marR="0" lvl="2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748 homeless youth</a:t>
                      </a:r>
                    </a:p>
                    <a:p>
                      <a:pPr marL="1200150" marR="0" lvl="2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123 are considered Unaccompanied </a:t>
                      </a:r>
                    </a:p>
                    <a:p>
                      <a:pPr marL="1200150" marR="0" lvl="2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There are roughly 115 in high school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432" marR="27432" marT="27432" marB="27432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14" name="Straight Connector 13"/>
          <p:cNvCxnSpPr/>
          <p:nvPr/>
        </p:nvCxnSpPr>
        <p:spPr>
          <a:xfrm>
            <a:off x="152400" y="489466"/>
            <a:ext cx="8610600" cy="0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</a:ln>
          <a:effectLst/>
        </p:spPr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BBF8138F-F682-493E-871B-93EFE91A6365}"/>
              </a:ext>
            </a:extLst>
          </p:cNvPr>
          <p:cNvSpPr/>
          <p:nvPr/>
        </p:nvSpPr>
        <p:spPr>
          <a:xfrm>
            <a:off x="8183995" y="6471083"/>
            <a:ext cx="579005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050" dirty="0">
                <a:solidFill>
                  <a:srgbClr val="FFFFFF"/>
                </a:solidFill>
              </a:rPr>
              <a:t>Page  2</a:t>
            </a:r>
          </a:p>
        </p:txBody>
      </p:sp>
    </p:spTree>
    <p:extLst>
      <p:ext uri="{BB962C8B-B14F-4D97-AF65-F5344CB8AC3E}">
        <p14:creationId xmlns:p14="http://schemas.microsoft.com/office/powerpoint/2010/main" val="3369719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26111" y="108466"/>
            <a:ext cx="8589264" cy="3810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Why Steadfast?</a:t>
            </a:r>
            <a:endParaRPr lang="en-US" sz="2400" dirty="0">
              <a:solidFill>
                <a:schemeClr val="accent1">
                  <a:lumMod val="50000"/>
                </a:schemeClr>
              </a:solidFill>
              <a:latin typeface="+mn-lt"/>
              <a:ea typeface="+mj-ea"/>
              <a:cs typeface="+mj-cs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6972777"/>
              </p:ext>
            </p:extLst>
          </p:nvPr>
        </p:nvGraphicFramePr>
        <p:xfrm>
          <a:off x="152400" y="487986"/>
          <a:ext cx="8686800" cy="3020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277">
                <a:tc gridSpan="2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marL="27432" marR="27432" marT="27432" marB="27432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430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Youth encounter homelessness for many reasons, including: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They need to leave toxic home environments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They are thrown out of their homes or abandoned by their guardians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They age out of foster care with inadequate support and skills</a:t>
                      </a:r>
                      <a:endParaRPr lang="en-US" sz="20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2400" b="0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vulnerabilities children face when they are alone, hungry and without shelter put them at risk for:</a:t>
                      </a:r>
                      <a:endParaRPr lang="en-US" sz="2400" b="0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800" b="0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/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b="0" dirty="0">
                        <a:effectLst/>
                      </a:endParaRPr>
                    </a:p>
                  </a:txBody>
                  <a:tcPr marL="27432" marR="27432" marT="27432" marB="27432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14" name="Straight Connector 13"/>
          <p:cNvCxnSpPr/>
          <p:nvPr/>
        </p:nvCxnSpPr>
        <p:spPr>
          <a:xfrm>
            <a:off x="152400" y="489466"/>
            <a:ext cx="8610600" cy="0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</a:ln>
          <a:effectLst/>
        </p:spPr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BBF8138F-F682-493E-871B-93EFE91A6365}"/>
              </a:ext>
            </a:extLst>
          </p:cNvPr>
          <p:cNvSpPr/>
          <p:nvPr/>
        </p:nvSpPr>
        <p:spPr>
          <a:xfrm>
            <a:off x="8183995" y="6471083"/>
            <a:ext cx="579005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050" dirty="0">
                <a:solidFill>
                  <a:srgbClr val="FFFFFF"/>
                </a:solidFill>
              </a:rPr>
              <a:t>Page  3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97EF62F3-327D-4CA6-A14C-CAEB7954A6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4064083"/>
              </p:ext>
            </p:extLst>
          </p:nvPr>
        </p:nvGraphicFramePr>
        <p:xfrm>
          <a:off x="762000" y="3408384"/>
          <a:ext cx="7048500" cy="265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4250">
                  <a:extLst>
                    <a:ext uri="{9D8B030D-6E8A-4147-A177-3AD203B41FA5}">
                      <a16:colId xmlns:a16="http://schemas.microsoft.com/office/drawing/2014/main" val="1148008411"/>
                    </a:ext>
                  </a:extLst>
                </a:gridCol>
                <a:gridCol w="3524250">
                  <a:extLst>
                    <a:ext uri="{9D8B030D-6E8A-4147-A177-3AD203B41FA5}">
                      <a16:colId xmlns:a16="http://schemas.microsoft.com/office/drawing/2014/main" val="25413677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4316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Labor and Sex Trafficking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Physical and Sexual Abuse</a:t>
                      </a:r>
                    </a:p>
                    <a:p>
                      <a:pPr marL="285750" indent="-2857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Food Insecurity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Compromised Education</a:t>
                      </a:r>
                    </a:p>
                    <a:p>
                      <a:pPr marL="285750" indent="-2857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Pregnancy</a:t>
                      </a:r>
                    </a:p>
                    <a:p>
                      <a:pPr marL="285750" indent="-2857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Alcohol/Drug Abuse</a:t>
                      </a:r>
                    </a:p>
                    <a:p>
                      <a:pPr marL="285750" indent="-2857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Emotional Instability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Disconnection from Community</a:t>
                      </a:r>
                    </a:p>
                    <a:p>
                      <a:pPr marL="285750" indent="-2857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Justice System Involvement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Untreated Physical Illness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Mental Illness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Suicide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Injury/Death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94272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35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26111" y="108466"/>
            <a:ext cx="8589264" cy="3810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Steadfast – Who we are and what we do</a:t>
            </a:r>
            <a:endParaRPr lang="en-US" sz="2400" dirty="0">
              <a:solidFill>
                <a:schemeClr val="accent1">
                  <a:lumMod val="50000"/>
                </a:schemeClr>
              </a:solidFill>
              <a:latin typeface="+mn-lt"/>
              <a:ea typeface="+mj-ea"/>
              <a:cs typeface="+mj-cs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1076287"/>
              </p:ext>
            </p:extLst>
          </p:nvPr>
        </p:nvGraphicFramePr>
        <p:xfrm>
          <a:off x="76200" y="759819"/>
          <a:ext cx="8763000" cy="4666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6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3572">
                <a:tc gridSpan="2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b="1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</a:txBody>
                  <a:tcPr marL="27432" marR="27432" marT="27432" marB="27432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91429">
                <a:tc gridSpan="2">
                  <a:txBody>
                    <a:bodyPr/>
                    <a:lstStyle/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mission of Steadfast is to help youth in need of assistance reach their greatest potential as healthy, independent adults without judgment of past or present circumstances.</a:t>
                      </a:r>
                    </a:p>
                    <a:p>
                      <a:pPr rtl="0"/>
                      <a:endParaRPr lang="en-US" sz="1800" b="0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purpose of Steadfast is t</a:t>
                      </a:r>
                      <a:r>
                        <a:rPr lang="en-US" dirty="0"/>
                        <a:t>o provide a home for Unaccompanied Homeless Youth where they will receive a safe place to sleep, healthy food, clothing, acceptance, inclusivity, mentoring, stability, counseling, connections to their community and empowerment to find within themselves solutions to the issues they are facing. </a:t>
                      </a: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>
                          <a:effectLst/>
                        </a:rPr>
                        <a:t>Our goal is to </a:t>
                      </a:r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provide emergency, short term, long term and transitional housing for youth who are encountering homelessness. </a:t>
                      </a: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endParaRPr lang="en-US" sz="1800" b="0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Specifically, the population served will be homeless or unaccompanied youth, ages 15-21 with allowances for youth in a transitional period moving forward after high school.  </a:t>
                      </a:r>
                      <a:endParaRPr lang="en-US" b="0" dirty="0">
                        <a:effectLst/>
                      </a:endParaRPr>
                    </a:p>
                    <a:p>
                      <a:pPr rtl="0"/>
                      <a:br>
                        <a:rPr lang="en-US" b="0" dirty="0">
                          <a:effectLst/>
                        </a:rPr>
                      </a:br>
                      <a:endParaRPr 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432" marR="27432" marT="27432" marB="27432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14" name="Straight Connector 13"/>
          <p:cNvCxnSpPr/>
          <p:nvPr/>
        </p:nvCxnSpPr>
        <p:spPr>
          <a:xfrm>
            <a:off x="152400" y="489466"/>
            <a:ext cx="8610600" cy="0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</a:ln>
          <a:effectLst/>
        </p:spPr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BBF8138F-F682-493E-871B-93EFE91A6365}"/>
              </a:ext>
            </a:extLst>
          </p:cNvPr>
          <p:cNvSpPr/>
          <p:nvPr/>
        </p:nvSpPr>
        <p:spPr>
          <a:xfrm>
            <a:off x="8183995" y="6471083"/>
            <a:ext cx="579005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050" dirty="0">
                <a:solidFill>
                  <a:srgbClr val="FFFFFF"/>
                </a:solidFill>
              </a:rPr>
              <a:t>Page  4</a:t>
            </a:r>
          </a:p>
        </p:txBody>
      </p:sp>
    </p:spTree>
    <p:extLst>
      <p:ext uri="{BB962C8B-B14F-4D97-AF65-F5344CB8AC3E}">
        <p14:creationId xmlns:p14="http://schemas.microsoft.com/office/powerpoint/2010/main" val="2101406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26111" y="108466"/>
            <a:ext cx="8589264" cy="3810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Steadfast – Accomplishments to Date</a:t>
            </a:r>
            <a:endParaRPr lang="en-US" sz="2400" dirty="0">
              <a:solidFill>
                <a:schemeClr val="accent1">
                  <a:lumMod val="50000"/>
                </a:schemeClr>
              </a:solidFill>
              <a:latin typeface="+mn-lt"/>
              <a:ea typeface="+mj-ea"/>
              <a:cs typeface="+mj-cs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0530489"/>
              </p:ext>
            </p:extLst>
          </p:nvPr>
        </p:nvGraphicFramePr>
        <p:xfrm>
          <a:off x="76200" y="759819"/>
          <a:ext cx="8763000" cy="43139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6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3572">
                <a:tc gridSpan="2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b="1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</a:txBody>
                  <a:tcPr marL="27432" marR="27432" marT="27432" marB="27432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91429">
                <a:tc gridSpan="2">
                  <a:txBody>
                    <a:bodyPr/>
                    <a:lstStyle/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Mission and Purpose Defined</a:t>
                      </a:r>
                    </a:p>
                    <a:p>
                      <a:pPr marL="0" indent="0" rtl="0">
                        <a:buFont typeface="Arial" panose="020B0604020202020204" pitchFamily="34" charset="0"/>
                        <a:buNone/>
                      </a:pPr>
                      <a:endParaRPr lang="en-US" dirty="0"/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Board of Directors Recruited </a:t>
                      </a:r>
                    </a:p>
                    <a:p>
                      <a:pPr marL="0" indent="0" rtl="0">
                        <a:buFont typeface="Arial" panose="020B0604020202020204" pitchFamily="34" charset="0"/>
                        <a:buNone/>
                      </a:pPr>
                      <a:endParaRPr lang="en-US" dirty="0"/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501(c)(3) Status Attained</a:t>
                      </a:r>
                    </a:p>
                    <a:p>
                      <a:pPr marL="0" indent="0" rtl="0">
                        <a:buFont typeface="Arial" panose="020B0604020202020204" pitchFamily="34" charset="0"/>
                        <a:buNone/>
                      </a:pPr>
                      <a:endParaRPr lang="en-US" dirty="0"/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Business Plan Begun</a:t>
                      </a: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First IRS 990 E-Z form Filed</a:t>
                      </a: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Participation In The Street Festival </a:t>
                      </a: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Hosted Roundtable Event</a:t>
                      </a:r>
                      <a:endParaRPr 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432" marR="27432" marT="27432" marB="27432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14" name="Straight Connector 13"/>
          <p:cNvCxnSpPr/>
          <p:nvPr/>
        </p:nvCxnSpPr>
        <p:spPr>
          <a:xfrm>
            <a:off x="152400" y="489466"/>
            <a:ext cx="8610600" cy="0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</a:ln>
          <a:effectLst/>
        </p:spPr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BBF8138F-F682-493E-871B-93EFE91A6365}"/>
              </a:ext>
            </a:extLst>
          </p:cNvPr>
          <p:cNvSpPr/>
          <p:nvPr/>
        </p:nvSpPr>
        <p:spPr>
          <a:xfrm>
            <a:off x="8183995" y="6471083"/>
            <a:ext cx="579005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050" dirty="0">
                <a:solidFill>
                  <a:srgbClr val="FFFFFF"/>
                </a:solidFill>
              </a:rPr>
              <a:t>Page  5</a:t>
            </a:r>
          </a:p>
        </p:txBody>
      </p:sp>
    </p:spTree>
    <p:extLst>
      <p:ext uri="{BB962C8B-B14F-4D97-AF65-F5344CB8AC3E}">
        <p14:creationId xmlns:p14="http://schemas.microsoft.com/office/powerpoint/2010/main" val="66835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26111" y="108466"/>
            <a:ext cx="8589264" cy="3810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Steadfast – Where we are now/Coming Soon</a:t>
            </a:r>
            <a:endParaRPr lang="en-US" sz="2400" dirty="0">
              <a:solidFill>
                <a:schemeClr val="accent1">
                  <a:lumMod val="50000"/>
                </a:schemeClr>
              </a:solidFill>
              <a:latin typeface="+mn-lt"/>
              <a:ea typeface="+mj-ea"/>
              <a:cs typeface="+mj-cs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9659701"/>
              </p:ext>
            </p:extLst>
          </p:nvPr>
        </p:nvGraphicFramePr>
        <p:xfrm>
          <a:off x="457200" y="759819"/>
          <a:ext cx="8258175" cy="43139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421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60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3572">
                <a:tc gridSpan="2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b="1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</a:txBody>
                  <a:tcPr marL="27432" marR="27432" marT="27432" marB="27432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91429">
                <a:tc gridSpan="2">
                  <a:txBody>
                    <a:bodyPr/>
                    <a:lstStyle/>
                    <a:p>
                      <a:pPr rtl="0"/>
                      <a:br>
                        <a:rPr lang="en-US" b="0" dirty="0">
                          <a:effectLst/>
                        </a:rPr>
                      </a:br>
                      <a:r>
                        <a:rPr lang="en-US" b="1" dirty="0">
                          <a:effectLst/>
                        </a:rPr>
                        <a:t>Where we are now:</a:t>
                      </a:r>
                    </a:p>
                    <a:p>
                      <a:pPr rtl="0"/>
                      <a:endParaRPr 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We are working to finalize an offer to move into a five bedroom home owned by a local church, rent free. </a:t>
                      </a: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We are forming committees and working groups, reaching out to our volunteers, and ready to begin our fundraising. </a:t>
                      </a:r>
                    </a:p>
                    <a:p>
                      <a:pPr marL="0" indent="0" rtl="0">
                        <a:buFont typeface="Arial" panose="020B0604020202020204" pitchFamily="34" charset="0"/>
                        <a:buNone/>
                      </a:pPr>
                      <a:endParaRPr 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rtl="0">
                        <a:buFont typeface="Arial" panose="020B0604020202020204" pitchFamily="34" charset="0"/>
                        <a:buNone/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Coming Soon:</a:t>
                      </a:r>
                    </a:p>
                    <a:p>
                      <a:pPr marL="0" indent="0" rtl="0">
                        <a:buFont typeface="Arial" panose="020B0604020202020204" pitchFamily="34" charset="0"/>
                        <a:buNone/>
                      </a:pPr>
                      <a:endParaRPr 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Website: www.steadfastmd.org </a:t>
                      </a: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Facebook</a:t>
                      </a: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Quarterly Newsletters</a:t>
                      </a:r>
                      <a:endParaRPr 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432" marR="27432" marT="27432" marB="27432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14" name="Straight Connector 13"/>
          <p:cNvCxnSpPr/>
          <p:nvPr/>
        </p:nvCxnSpPr>
        <p:spPr>
          <a:xfrm>
            <a:off x="152400" y="489466"/>
            <a:ext cx="8610600" cy="0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</a:ln>
          <a:effectLst/>
        </p:spPr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BBF8138F-F682-493E-871B-93EFE91A6365}"/>
              </a:ext>
            </a:extLst>
          </p:cNvPr>
          <p:cNvSpPr/>
          <p:nvPr/>
        </p:nvSpPr>
        <p:spPr>
          <a:xfrm>
            <a:off x="8183995" y="6471083"/>
            <a:ext cx="579005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050" dirty="0">
                <a:solidFill>
                  <a:srgbClr val="FFFFFF"/>
                </a:solidFill>
              </a:rPr>
              <a:t>Page  6</a:t>
            </a:r>
          </a:p>
        </p:txBody>
      </p:sp>
    </p:spTree>
    <p:extLst>
      <p:ext uri="{BB962C8B-B14F-4D97-AF65-F5344CB8AC3E}">
        <p14:creationId xmlns:p14="http://schemas.microsoft.com/office/powerpoint/2010/main" val="841707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26111" y="108466"/>
            <a:ext cx="8589264" cy="3810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Steadfast – How to Help</a:t>
            </a:r>
            <a:endParaRPr lang="en-US" sz="2400" dirty="0">
              <a:solidFill>
                <a:schemeClr val="accent1">
                  <a:lumMod val="50000"/>
                </a:schemeClr>
              </a:solidFill>
              <a:latin typeface="+mn-lt"/>
              <a:ea typeface="+mj-ea"/>
              <a:cs typeface="+mj-cs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672092"/>
              </p:ext>
            </p:extLst>
          </p:nvPr>
        </p:nvGraphicFramePr>
        <p:xfrm>
          <a:off x="76200" y="759819"/>
          <a:ext cx="8763000" cy="43139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6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3572">
                <a:tc gridSpan="2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b="1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</a:txBody>
                  <a:tcPr marL="27432" marR="27432" marT="27432" marB="27432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91429">
                <a:tc gridSpan="2">
                  <a:txBody>
                    <a:bodyPr/>
                    <a:lstStyle/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endParaRPr lang="en-US" b="0" dirty="0">
                        <a:effectLst/>
                      </a:endParaRP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endParaRPr lang="en-US" b="0" dirty="0">
                        <a:effectLst/>
                      </a:endParaRP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Volunteer</a:t>
                      </a: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Donate </a:t>
                      </a:r>
                    </a:p>
                    <a:p>
                      <a:pPr marL="742950" lvl="1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Checks may be made out and mailed to: Steadfast PO Box 1321 Frederick MD 21702</a:t>
                      </a:r>
                    </a:p>
                    <a:p>
                      <a:pPr marL="742950" lvl="1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Shop on Amazon Smile </a:t>
                      </a:r>
                    </a:p>
                    <a:p>
                      <a:pPr marL="1200150" lvl="2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When ordering through Amazon please go to Amazon Smile and chose Steadfast, Standing Firm Against Youth Homelessness, Myersville MD as your charitable organization. Amazon will donate 0.5% of your purchase amount. </a:t>
                      </a:r>
                    </a:p>
                    <a:p>
                      <a:pPr marL="742950" lvl="1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Donate on Website (</a:t>
                      </a:r>
                      <a:r>
                        <a:rPr lang="en-US" dirty="0">
                          <a:hlinkClick r:id="rId3"/>
                        </a:rPr>
                        <a:t>www.steadfast.org</a:t>
                      </a:r>
                      <a:r>
                        <a:rPr lang="en-US" dirty="0"/>
                        <a:t>)</a:t>
                      </a:r>
                      <a:endParaRPr 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432" marR="27432" marT="27432" marB="27432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14" name="Straight Connector 13"/>
          <p:cNvCxnSpPr/>
          <p:nvPr/>
        </p:nvCxnSpPr>
        <p:spPr>
          <a:xfrm>
            <a:off x="152400" y="489466"/>
            <a:ext cx="8610600" cy="0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</a:ln>
          <a:effectLst/>
        </p:spPr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BBF8138F-F682-493E-871B-93EFE91A6365}"/>
              </a:ext>
            </a:extLst>
          </p:cNvPr>
          <p:cNvSpPr/>
          <p:nvPr/>
        </p:nvSpPr>
        <p:spPr>
          <a:xfrm>
            <a:off x="8183995" y="6471083"/>
            <a:ext cx="579005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050" dirty="0">
                <a:solidFill>
                  <a:srgbClr val="FFFFFF"/>
                </a:solidFill>
              </a:rPr>
              <a:t>Page  7</a:t>
            </a:r>
          </a:p>
        </p:txBody>
      </p:sp>
    </p:spTree>
    <p:extLst>
      <p:ext uri="{BB962C8B-B14F-4D97-AF65-F5344CB8AC3E}">
        <p14:creationId xmlns:p14="http://schemas.microsoft.com/office/powerpoint/2010/main" val="1176357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26111" y="108466"/>
            <a:ext cx="8589264" cy="3810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Steadfast Board of Directors</a:t>
            </a:r>
            <a:endParaRPr lang="en-US" sz="2400" dirty="0">
              <a:solidFill>
                <a:schemeClr val="accent1">
                  <a:lumMod val="50000"/>
                </a:schemeClr>
              </a:solidFill>
              <a:latin typeface="+mn-lt"/>
              <a:ea typeface="+mj-ea"/>
              <a:cs typeface="+mj-cs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1334146"/>
              </p:ext>
            </p:extLst>
          </p:nvPr>
        </p:nvGraphicFramePr>
        <p:xfrm>
          <a:off x="304800" y="759819"/>
          <a:ext cx="8534400" cy="4940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3572">
                <a:tc gridSpan="2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b="1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</a:txBody>
                  <a:tcPr marL="27432" marR="27432" marT="27432" marB="27432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91429">
                <a:tc gridSpan="2">
                  <a:txBody>
                    <a:bodyPr/>
                    <a:lstStyle/>
                    <a:p>
                      <a:pPr marL="0" indent="0" fontAlgn="base">
                        <a:buFont typeface="Arial" panose="020B0604020202020204" pitchFamily="34" charset="0"/>
                        <a:buNone/>
                      </a:pPr>
                      <a:r>
                        <a:rPr lang="en-US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Executive Committee</a:t>
                      </a:r>
                    </a:p>
                    <a:p>
                      <a:pPr marL="285750" indent="-285750" fontAlgn="base">
                        <a:buFont typeface="Arial" panose="020B0604020202020204" pitchFamily="34" charset="0"/>
                        <a:buChar char="•"/>
                      </a:pPr>
                      <a:endParaRPr lang="en-US" sz="1800" b="1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lvl="1" indent="0" fontAlgn="base">
                        <a:buFont typeface="Arial" panose="020B0604020202020204" pitchFamily="34" charset="0"/>
                        <a:buNone/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Nancy Wilson, President (Nancy.Wilson@steadfastmd.org)</a:t>
                      </a:r>
                    </a:p>
                    <a:p>
                      <a:pPr marL="457200" lvl="1" indent="0" fontAlgn="base">
                        <a:buFont typeface="Arial" panose="020B0604020202020204" pitchFamily="34" charset="0"/>
                        <a:buNone/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Richard “Benny” Bienvenue, Vice President (Benny.Bienvenue@steadfastmd.org)</a:t>
                      </a:r>
                    </a:p>
                    <a:p>
                      <a:pPr marL="457200" lvl="1" indent="0" fontAlgn="base">
                        <a:buFont typeface="Arial" panose="020B0604020202020204" pitchFamily="34" charset="0"/>
                        <a:buNone/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Cary Plamondon, Secretary (Cary.plamondon@steadfastmd.org)</a:t>
                      </a:r>
                    </a:p>
                    <a:p>
                      <a:pPr marL="457200" lvl="1" indent="0" fontAlgn="base">
                        <a:buFont typeface="Arial" panose="020B0604020202020204" pitchFamily="34" charset="0"/>
                        <a:buNone/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Jay Doll, Treasurer (Jay.Doll@steadfastmd.org)</a:t>
                      </a:r>
                    </a:p>
                    <a:p>
                      <a:pPr marL="457200" lvl="1" indent="0" fontAlgn="base">
                        <a:buFont typeface="Arial" panose="020B0604020202020204" pitchFamily="34" charset="0"/>
                        <a:buNone/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Cindy Morgan, Executive Director &amp; Non-voting Member (Cindy.Morgan@steadfastmd.org)</a:t>
                      </a:r>
                    </a:p>
                    <a:p>
                      <a:pPr marL="285750" indent="-285750" fontAlgn="base">
                        <a:buFont typeface="Arial" panose="020B0604020202020204" pitchFamily="34" charset="0"/>
                        <a:buChar char="•"/>
                      </a:pPr>
                      <a:endParaRPr lang="en-US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fontAlgn="base">
                        <a:buFont typeface="Arial" panose="020B0604020202020204" pitchFamily="34" charset="0"/>
                        <a:buNone/>
                      </a:pPr>
                      <a:r>
                        <a:rPr lang="en-US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Board Members</a:t>
                      </a:r>
                    </a:p>
                    <a:p>
                      <a:pPr marL="457200" lvl="1" indent="0" fontAlgn="base">
                        <a:buFont typeface="Arial" panose="020B0604020202020204" pitchFamily="34" charset="0"/>
                        <a:buNone/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George Makrides</a:t>
                      </a:r>
                    </a:p>
                    <a:p>
                      <a:pPr marL="457200" lvl="1" indent="0" fontAlgn="base">
                        <a:buFont typeface="Arial" panose="020B0604020202020204" pitchFamily="34" charset="0"/>
                        <a:buNone/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Walt McKee</a:t>
                      </a:r>
                      <a:b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Barbara Miller</a:t>
                      </a:r>
                      <a:b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 Montgomery</a:t>
                      </a:r>
                    </a:p>
                    <a:p>
                      <a:pPr marL="457200" lvl="1" indent="0" fontAlgn="base">
                        <a:buFont typeface="Arial" panose="020B0604020202020204" pitchFamily="34" charset="0"/>
                        <a:buNone/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Beatrice Rice</a:t>
                      </a:r>
                      <a:b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Kimberly Scritchfield-Miller</a:t>
                      </a: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 marL="27432" marR="27432" marT="27432" marB="27432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14" name="Straight Connector 13"/>
          <p:cNvCxnSpPr/>
          <p:nvPr/>
        </p:nvCxnSpPr>
        <p:spPr>
          <a:xfrm>
            <a:off x="152400" y="489466"/>
            <a:ext cx="8610600" cy="0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</a:ln>
          <a:effectLst/>
        </p:spPr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BBF8138F-F682-493E-871B-93EFE91A6365}"/>
              </a:ext>
            </a:extLst>
          </p:cNvPr>
          <p:cNvSpPr/>
          <p:nvPr/>
        </p:nvSpPr>
        <p:spPr>
          <a:xfrm>
            <a:off x="8183995" y="6471083"/>
            <a:ext cx="579005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050" dirty="0">
                <a:solidFill>
                  <a:srgbClr val="FFFFFF"/>
                </a:solidFill>
              </a:rPr>
              <a:t>Page  8</a:t>
            </a:r>
          </a:p>
        </p:txBody>
      </p:sp>
    </p:spTree>
    <p:extLst>
      <p:ext uri="{BB962C8B-B14F-4D97-AF65-F5344CB8AC3E}">
        <p14:creationId xmlns:p14="http://schemas.microsoft.com/office/powerpoint/2010/main" val="385352189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ssigned_x0020_Project xmlns="ffe11dd4-3410-4a04-a168-e82a35fd810a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242F69B59F084DB7C54285452F4551" ma:contentTypeVersion="" ma:contentTypeDescription="Create a new document." ma:contentTypeScope="" ma:versionID="e30133f90052bd7bef7c6cf2acba9dff">
  <xsd:schema xmlns:xsd="http://www.w3.org/2001/XMLSchema" xmlns:xs="http://www.w3.org/2001/XMLSchema" xmlns:p="http://schemas.microsoft.com/office/2006/metadata/properties" xmlns:ns2="ffe11dd4-3410-4a04-a168-e82a35fd810a" targetNamespace="http://schemas.microsoft.com/office/2006/metadata/properties" ma:root="true" ma:fieldsID="2691004154a96e380768ee9482b69a6d" ns2:_="">
    <xsd:import namespace="ffe11dd4-3410-4a04-a168-e82a35fd810a"/>
    <xsd:element name="properties">
      <xsd:complexType>
        <xsd:sequence>
          <xsd:element name="documentManagement">
            <xsd:complexType>
              <xsd:all>
                <xsd:element ref="ns2:Assigned_x0020_Proje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e11dd4-3410-4a04-a168-e82a35fd810a" elementFormDefault="qualified">
    <xsd:import namespace="http://schemas.microsoft.com/office/2006/documentManagement/types"/>
    <xsd:import namespace="http://schemas.microsoft.com/office/infopath/2007/PartnerControls"/>
    <xsd:element name="Assigned_x0020_Project" ma:index="8" nillable="true" ma:displayName="Assigned Project" ma:format="Dropdown" ma:internalName="Assigned_x0020_Project">
      <xsd:simpleType>
        <xsd:restriction base="dms:Choice">
          <xsd:enumeration value="EIT EE Program"/>
          <xsd:enumeration value="Resource Optimization"/>
          <xsd:enumeration value="Denali"/>
          <xsd:enumeration value="Contract Efficiencies"/>
          <xsd:enumeration value="DB Out/CO Sourcing"/>
          <xsd:enumeration value="App Rationalization"/>
          <xsd:enumeration value="EDA Commitment"/>
          <xsd:enumeration value="Good Hygien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BD7D5F6-71EB-4295-B8DF-3D4EAB148E3A}">
  <ds:schemaRefs>
    <ds:schemaRef ds:uri="http://schemas.microsoft.com/office/infopath/2007/PartnerControls"/>
    <ds:schemaRef ds:uri="http://purl.org/dc/dcmitype/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ffe11dd4-3410-4a04-a168-e82a35fd810a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B0E38385-49D9-410D-8D9B-B49D46BB9D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e11dd4-3410-4a04-a168-e82a35fd810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557D9C4-A838-496F-9710-579528E3330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76498</TotalTime>
  <Words>756</Words>
  <Application>Microsoft Office PowerPoint</Application>
  <PresentationFormat>On-screen Show (4:3)</PresentationFormat>
  <Paragraphs>115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Retrospect</vt:lpstr>
      <vt:lpstr>Steadfast, Standing Firm Against Youth Homelessness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Wells Fargo &amp; Co.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 Risk Remediation Program(TRRP) Initiative # 11</dc:title>
  <dc:creator>Mittal, Nisha</dc:creator>
  <cp:lastModifiedBy>Nancy Wilson</cp:lastModifiedBy>
  <cp:revision>944</cp:revision>
  <cp:lastPrinted>2020-02-11T18:43:01Z</cp:lastPrinted>
  <dcterms:created xsi:type="dcterms:W3CDTF">2017-04-09T05:13:55Z</dcterms:created>
  <dcterms:modified xsi:type="dcterms:W3CDTF">2020-02-13T13:19:04Z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0x01010020242F69B59F084DB7C54285452F4551</vt:lpwstr>
  </property>
</Properties>
</file>